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354" r:id="rId6"/>
    <p:sldId id="309" r:id="rId7"/>
    <p:sldId id="376" r:id="rId8"/>
    <p:sldId id="377" r:id="rId9"/>
    <p:sldId id="385" r:id="rId10"/>
    <p:sldId id="378" r:id="rId11"/>
    <p:sldId id="379" r:id="rId12"/>
    <p:sldId id="394" r:id="rId13"/>
    <p:sldId id="395" r:id="rId14"/>
    <p:sldId id="396" r:id="rId15"/>
    <p:sldId id="356" r:id="rId16"/>
    <p:sldId id="367" r:id="rId17"/>
    <p:sldId id="382" r:id="rId18"/>
    <p:sldId id="403" r:id="rId19"/>
    <p:sldId id="355" r:id="rId20"/>
    <p:sldId id="362" r:id="rId21"/>
    <p:sldId id="375" r:id="rId22"/>
    <p:sldId id="388" r:id="rId23"/>
    <p:sldId id="389" r:id="rId24"/>
    <p:sldId id="390" r:id="rId25"/>
    <p:sldId id="383" r:id="rId26"/>
    <p:sldId id="391" r:id="rId27"/>
    <p:sldId id="380" r:id="rId28"/>
    <p:sldId id="381" r:id="rId29"/>
    <p:sldId id="384" r:id="rId30"/>
    <p:sldId id="387" r:id="rId31"/>
    <p:sldId id="357" r:id="rId32"/>
    <p:sldId id="358" r:id="rId33"/>
    <p:sldId id="410" r:id="rId34"/>
    <p:sldId id="411" r:id="rId35"/>
    <p:sldId id="408" r:id="rId36"/>
    <p:sldId id="409" r:id="rId37"/>
    <p:sldId id="373" r:id="rId38"/>
    <p:sldId id="404" r:id="rId39"/>
    <p:sldId id="372" r:id="rId40"/>
    <p:sldId id="400" r:id="rId41"/>
    <p:sldId id="359" r:id="rId42"/>
    <p:sldId id="405" r:id="rId43"/>
    <p:sldId id="401" r:id="rId44"/>
    <p:sldId id="402" r:id="rId45"/>
    <p:sldId id="406" r:id="rId46"/>
    <p:sldId id="407" r:id="rId47"/>
    <p:sldId id="363" r:id="rId48"/>
    <p:sldId id="369" r:id="rId49"/>
    <p:sldId id="300" r:id="rId50"/>
    <p:sldId id="368" r:id="rId51"/>
    <p:sldId id="308" r:id="rId5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9"/>
    <p:restoredTop sz="94637"/>
  </p:normalViewPr>
  <p:slideViewPr>
    <p:cSldViewPr snapToGrid="0" snapToObjects="1">
      <p:cViewPr varScale="1">
        <p:scale>
          <a:sx n="110" d="100"/>
          <a:sy n="110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uszdyminski.com/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in.com/in/mdyminski" TargetMode="External"/><Relationship Id="rId5" Type="http://schemas.openxmlformats.org/officeDocument/2006/relationships/hyperlink" Target="http://twitter.com/m_dyminski" TargetMode="External"/><Relationship Id="rId4" Type="http://schemas.openxmlformats.org/officeDocument/2006/relationships/hyperlink" Target="http://github.com/mateusz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canal" TargetMode="External"/><Relationship Id="rId2" Type="http://schemas.openxmlformats.org/officeDocument/2006/relationships/hyperlink" Target="https://github.com/debezium/debeziu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bezium.io/documentation/reference/1.2/architecture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bezium.io/documentation/reference/1.2/architectur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bezium.io/documentation/reference/connectors/cassandra.html" TargetMode="External"/><Relationship Id="rId3" Type="http://schemas.openxmlformats.org/officeDocument/2006/relationships/hyperlink" Target="https://debezium.io/documentation/reference/connectors/mysql.html" TargetMode="External"/><Relationship Id="rId7" Type="http://schemas.openxmlformats.org/officeDocument/2006/relationships/hyperlink" Target="https://debezium.io/documentation/reference/connectors/db2.html" TargetMode="External"/><Relationship Id="rId2" Type="http://schemas.openxmlformats.org/officeDocument/2006/relationships/hyperlink" Target="https://debezium.io/documentation/reference/connectors/mongodb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bezium.io/documentation/reference/connectors/oracle.html" TargetMode="External"/><Relationship Id="rId5" Type="http://schemas.openxmlformats.org/officeDocument/2006/relationships/hyperlink" Target="https://debezium.io/documentation/reference/connectors/sqlserver.html" TargetMode="External"/><Relationship Id="rId4" Type="http://schemas.openxmlformats.org/officeDocument/2006/relationships/hyperlink" Target="https://debezium.io/documentation/reference/connectors/postgresql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nb/SpinalTap" TargetMode="External"/><Relationship Id="rId2" Type="http://schemas.openxmlformats.org/officeDocument/2006/relationships/hyperlink" Target="https://github.com/zendesk/maxw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lp/mysql_streame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ushujames/mysql-cdc-projects/wik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techblog.com/dblog-a-generic-change-data-capture-framework-69351fb9099b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l-pl/azure/architecture/patterns/strangl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ebezium.io/documentation/faq/#why_dont_i_see_delete_events_in_some_case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, kite, flying&#10;&#10;Description automatically generated">
            <a:extLst>
              <a:ext uri="{FF2B5EF4-FFF2-40B4-BE49-F238E27FC236}">
                <a16:creationId xmlns:a16="http://schemas.microsoft.com/office/drawing/2014/main" id="{1FB018FF-6D42-E94F-B9D5-A63A13EA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58" r="9091" b="1185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6142738" cy="3204134"/>
          </a:xfrm>
        </p:spPr>
        <p:txBody>
          <a:bodyPr anchor="b">
            <a:normAutofit/>
          </a:bodyPr>
          <a:lstStyle/>
          <a:p>
            <a:pPr algn="l"/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Architecture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Concepts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Based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on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Change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Data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Capture</a:t>
            </a:r>
            <a:endParaRPr lang="pl-PL" sz="4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WAL, Redo logs,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 data changes are captured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polling or overhead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Transparent – no need to touch any of old/legacy applications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 with changes is sent to subscribers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Reactive approach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218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470945" y="1905506"/>
            <a:ext cx="11323658" cy="2677656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CREATE TABLE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(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id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SERIAL PRIMARY KEY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firstname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TEXT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TEXT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created_at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TIMESTAMP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DEFAULT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NOW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endParaRPr lang="pl-PL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0FFD0B4-B3BD-C14D-B3BE-C891CD0B3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9315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INSERT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INTO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users(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firstname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VALUES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GB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'Rambo'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endParaRPr lang="pl-PL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691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796969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333685"/>
            <a:ext cx="1219200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"insert"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”id”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firstname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lastname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created_at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”text"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  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"timestamp without time zone"</a:t>
            </a:r>
            <a:endParaRPr lang="en-GB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”Rambo"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"2020-09-15 11:58:28.988414"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92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UPDATE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SET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'Kowalski'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WHERE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id = </a:t>
            </a:r>
            <a:r>
              <a:rPr lang="en-GB" sz="2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825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UPDATE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619051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142271"/>
            <a:ext cx="1219200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"update"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firstname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lastname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created_at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"timestamp without time zone"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"Kowalski"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"2020-09-15 11:58:28.988414"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oldkeys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9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DELETE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WHERE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id =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'1'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73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DELETE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796969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333685"/>
            <a:ext cx="1219200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"delete"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oldkeys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99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wer with a mountain in the background&#10;&#10;Description automatically generated">
            <a:extLst>
              <a:ext uri="{FF2B5EF4-FFF2-40B4-BE49-F238E27FC236}">
                <a16:creationId xmlns:a16="http://schemas.microsoft.com/office/drawing/2014/main" id="{7BEE07E7-D126-E74A-93F9-ADB6B747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60" b="130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Turning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 in DB</a:t>
            </a:r>
          </a:p>
        </p:txBody>
      </p:sp>
    </p:spTree>
    <p:extLst>
      <p:ext uri="{BB962C8B-B14F-4D97-AF65-F5344CB8AC3E}">
        <p14:creationId xmlns:p14="http://schemas.microsoft.com/office/powerpoint/2010/main" val="2561608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2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al_level</a:t>
            </a:r>
            <a:r>
              <a: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logical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accent2"/>
                </a:solidFill>
              </a:rPr>
              <a:t>max_replication_slots</a:t>
            </a:r>
            <a:r>
              <a:rPr lang="en-GB" dirty="0">
                <a:solidFill>
                  <a:schemeClr val="accent2"/>
                </a:solidFill>
              </a:rPr>
              <a:t> &gt; 1</a:t>
            </a:r>
            <a:endParaRPr lang="en-US" sz="2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Postgres version &gt;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9.4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CDC(log-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Postgres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46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 MySQL with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-format set to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row</a:t>
            </a:r>
          </a:p>
          <a:p>
            <a:pPr>
              <a:buClr>
                <a:schemeClr val="accent1"/>
              </a:buClr>
            </a:pPr>
            <a:endParaRPr lang="en-US" sz="2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CDC(log-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in MySQL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FD1DF-763E-0441-AC83-398F6A99EB24}"/>
              </a:ext>
            </a:extLst>
          </p:cNvPr>
          <p:cNvSpPr txBox="1"/>
          <p:nvPr/>
        </p:nvSpPr>
        <p:spPr>
          <a:xfrm>
            <a:off x="734460" y="2532024"/>
            <a:ext cx="10619340" cy="120032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log_bin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      = 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/log/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mysql-bin.log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max_binlog_size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= 100M</a:t>
            </a: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binlog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-format    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row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892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most cases you can use CDC with DBs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provided by 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 providers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There are some problems with CDC on GCE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on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Providers</a:t>
            </a:r>
          </a:p>
        </p:txBody>
      </p:sp>
    </p:spTree>
    <p:extLst>
      <p:ext uri="{BB962C8B-B14F-4D97-AF65-F5344CB8AC3E}">
        <p14:creationId xmlns:p14="http://schemas.microsoft.com/office/powerpoint/2010/main" val="3124119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98A714FE-3E97-F24E-9077-CCC74D46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39" b="52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698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8+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Page: 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mateuszdyminski.com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able, cutting, board, wooden&#10;&#10;Description automatically generated">
            <a:extLst>
              <a:ext uri="{FF2B5EF4-FFF2-40B4-BE49-F238E27FC236}">
                <a16:creationId xmlns:a16="http://schemas.microsoft.com/office/drawing/2014/main" id="{99637B88-AE50-0D43-85EB-60563C94D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Tooling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422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most popular CDC platform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with multiple databases support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transactional logs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Snapshotting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Kafka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server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Embedded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Opensource: </a:t>
            </a:r>
            <a:r>
              <a:rPr lang="en-GB" dirty="0">
                <a:hlinkClick r:id="rId2"/>
              </a:rPr>
              <a:t>https://github.com/debezium/debezium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Created by RedHat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Battle tested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</a:t>
            </a:r>
            <a:r>
              <a:rPr lang="en-GB" dirty="0">
                <a:hlinkClick r:id="rId3"/>
              </a:rPr>
              <a:t>https://github.com/alibaba/canal</a:t>
            </a:r>
            <a:r>
              <a:rPr lang="en-GB" dirty="0"/>
              <a:t> </a:t>
            </a:r>
            <a:r>
              <a:rPr lang="en-GB" dirty="0">
                <a:solidFill>
                  <a:schemeClr val="bg2"/>
                </a:solidFill>
              </a:rPr>
              <a:t>has 4x stars on </a:t>
            </a:r>
            <a:r>
              <a:rPr lang="en-GB" dirty="0" err="1">
                <a:solidFill>
                  <a:schemeClr val="bg2"/>
                </a:solidFill>
              </a:rPr>
              <a:t>Github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95C2F-7696-8C4D-9CF1-27FB01721812}"/>
              </a:ext>
            </a:extLst>
          </p:cNvPr>
          <p:cNvSpPr txBox="1"/>
          <p:nvPr/>
        </p:nvSpPr>
        <p:spPr>
          <a:xfrm>
            <a:off x="2380175" y="5665694"/>
            <a:ext cx="743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 </a:t>
            </a:r>
            <a:r>
              <a:rPr lang="en-GB" dirty="0">
                <a:hlinkClick r:id="rId2"/>
              </a:rPr>
              <a:t>https://debezium.io/documentation/reference/1.2/architecture.html</a:t>
            </a:r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Content Placeholder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D7891F7-A98E-8242-9E53-CC0B3D1DD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28" y="1690688"/>
            <a:ext cx="12166372" cy="3494770"/>
          </a:xfrm>
        </p:spPr>
      </p:pic>
    </p:spTree>
    <p:extLst>
      <p:ext uri="{BB962C8B-B14F-4D97-AF65-F5344CB8AC3E}">
        <p14:creationId xmlns:p14="http://schemas.microsoft.com/office/powerpoint/2010/main" val="421696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Kafka Connect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1EF853-C6C4-9B40-96FD-C4BE7EE5E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22611"/>
            <a:ext cx="12192000" cy="28040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EC370F-D26F-6542-92CD-38632A940580}"/>
              </a:ext>
            </a:extLst>
          </p:cNvPr>
          <p:cNvSpPr txBox="1"/>
          <p:nvPr/>
        </p:nvSpPr>
        <p:spPr>
          <a:xfrm>
            <a:off x="2380175" y="5513295"/>
            <a:ext cx="743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 </a:t>
            </a:r>
            <a:r>
              <a:rPr lang="en-GB" dirty="0">
                <a:hlinkClick r:id="rId3"/>
              </a:rPr>
              <a:t>https://debezium.io/documentation/reference/1.2/architecture.html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5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Embedded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5A118-617E-EF44-ACCF-957401874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3451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2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Library embedded into your Java app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Consuming change events within your application itself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No need to deploy Kafka</a:t>
            </a:r>
          </a:p>
        </p:txBody>
      </p:sp>
    </p:spTree>
    <p:extLst>
      <p:ext uri="{BB962C8B-B14F-4D97-AF65-F5344CB8AC3E}">
        <p14:creationId xmlns:p14="http://schemas.microsoft.com/office/powerpoint/2010/main" val="347222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MongoDB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PostgreSQL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Server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</a:t>
            </a:r>
            <a:r>
              <a:rPr lang="en-GB" dirty="0">
                <a:solidFill>
                  <a:schemeClr val="accent2"/>
                </a:solidFill>
              </a:rPr>
              <a:t> </a:t>
            </a:r>
            <a:r>
              <a:rPr lang="en-GB" dirty="0">
                <a:solidFill>
                  <a:schemeClr val="bg2"/>
                </a:solidFill>
              </a:rPr>
              <a:t>(Incubating)</a:t>
            </a:r>
          </a:p>
          <a:p>
            <a:r>
              <a:rPr lang="en-GB" dirty="0">
                <a:solidFill>
                  <a:schemeClr val="accent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Db2</a:t>
            </a:r>
            <a:r>
              <a:rPr lang="en-GB" dirty="0">
                <a:solidFill>
                  <a:schemeClr val="accent2"/>
                </a:solidFill>
              </a:rPr>
              <a:t> </a:t>
            </a:r>
            <a:r>
              <a:rPr lang="en-GB" dirty="0">
                <a:solidFill>
                  <a:schemeClr val="bg2"/>
                </a:solidFill>
              </a:rPr>
              <a:t>(Incubating)</a:t>
            </a:r>
          </a:p>
          <a:p>
            <a:r>
              <a:rPr lang="en-GB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Cassandra</a:t>
            </a:r>
            <a:r>
              <a:rPr lang="en-GB" dirty="0">
                <a:solidFill>
                  <a:schemeClr val="bg2"/>
                </a:solidFill>
              </a:rPr>
              <a:t> (Incubating)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7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5EEE9FE1-BFE5-6642-83D6-24D76EAAB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8039"/>
            <a:ext cx="10914060" cy="324693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9D43F0A-AB0F-004D-9EE2-CF5DD489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9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Apache </a:t>
            </a:r>
            <a:r>
              <a:rPr lang="pl-PL" sz="3200" dirty="0" err="1">
                <a:solidFill>
                  <a:schemeClr val="bg1"/>
                </a:solidFill>
              </a:rPr>
              <a:t>describes</a:t>
            </a:r>
            <a:r>
              <a:rPr lang="pl-PL" sz="3200" dirty="0">
                <a:solidFill>
                  <a:schemeClr val="bg1"/>
                </a:solidFill>
              </a:rPr>
              <a:t> Kafka as a </a:t>
            </a:r>
            <a:r>
              <a:rPr lang="pl-PL" sz="3200" dirty="0" err="1">
                <a:solidFill>
                  <a:schemeClr val="bg1"/>
                </a:solidFill>
              </a:rPr>
              <a:t>distributed</a:t>
            </a:r>
            <a:r>
              <a:rPr lang="pl-PL" sz="3200" dirty="0">
                <a:solidFill>
                  <a:schemeClr val="bg1"/>
                </a:solidFill>
              </a:rPr>
              <a:t> streaming platform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subscribe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Store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in a </a:t>
            </a:r>
            <a:r>
              <a:rPr lang="pl-PL" sz="3200" dirty="0" err="1">
                <a:solidFill>
                  <a:schemeClr val="bg1"/>
                </a:solidFill>
              </a:rPr>
              <a:t>fault</a:t>
            </a:r>
            <a:r>
              <a:rPr lang="pl-PL" sz="3200" dirty="0">
                <a:solidFill>
                  <a:schemeClr val="bg1"/>
                </a:solidFill>
              </a:rPr>
              <a:t>-tolerant </a:t>
            </a:r>
            <a:r>
              <a:rPr lang="pl-PL" sz="3200" dirty="0" err="1">
                <a:solidFill>
                  <a:schemeClr val="bg1"/>
                </a:solidFill>
              </a:rPr>
              <a:t>way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Process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as </a:t>
            </a:r>
            <a:r>
              <a:rPr lang="pl-PL" sz="3200" dirty="0" err="1">
                <a:solidFill>
                  <a:schemeClr val="bg1"/>
                </a:solidFill>
              </a:rPr>
              <a:t>they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occur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427542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600" dirty="0">
              <a:solidFill>
                <a:schemeClr val="accent2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https://github.com/zendesk/maxwell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https://github.com/airbnb/SpinalTap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https://github.com/Yelp/mysql_streamer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endParaRPr lang="en-US" sz="3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alternatives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638922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alternatives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MySQL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2F501-546F-B74B-95C0-A7D4CC4CF15D}"/>
              </a:ext>
            </a:extLst>
          </p:cNvPr>
          <p:cNvSpPr txBox="1"/>
          <p:nvPr/>
        </p:nvSpPr>
        <p:spPr>
          <a:xfrm>
            <a:off x="838200" y="6308209"/>
            <a:ext cx="630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https://github.com/wushujames/mysql-cdc-projects/wiki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672D65-348B-F744-BA5F-1BFF2AB65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435"/>
            <a:ext cx="10515600" cy="5271528"/>
          </a:xfrm>
        </p:spPr>
        <p:txBody>
          <a:bodyPr>
            <a:noAutofit/>
          </a:bodyPr>
          <a:lstStyle/>
          <a:p>
            <a:r>
              <a:rPr lang="en-GB" sz="1400" dirty="0" err="1">
                <a:solidFill>
                  <a:schemeClr val="accent2"/>
                </a:solidFill>
              </a:rPr>
              <a:t>aesop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/Flipkart/</a:t>
            </a:r>
            <a:r>
              <a:rPr lang="en-GB" sz="1400" dirty="0" err="1">
                <a:solidFill>
                  <a:schemeClr val="bg2"/>
                </a:solidFill>
              </a:rPr>
              <a:t>aesop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databus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linkedin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databus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FlexCDC</a:t>
            </a:r>
            <a:r>
              <a:rPr lang="en-GB" sz="1400" dirty="0">
                <a:solidFill>
                  <a:schemeClr val="bg2"/>
                </a:solidFill>
              </a:rPr>
              <a:t> http://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greenlion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swanhart</a:t>
            </a:r>
            <a:r>
              <a:rPr lang="en-GB" sz="1400" dirty="0">
                <a:solidFill>
                  <a:schemeClr val="bg2"/>
                </a:solidFill>
              </a:rPr>
              <a:t>-tools/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Lapidus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JarvusInnovations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lapidus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mypipe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mardambey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mypipe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MySqlCdc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rusuly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MySqlCdc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</a:t>
            </a:r>
            <a:r>
              <a:rPr lang="en-GB" sz="1400" dirty="0" err="1">
                <a:solidFill>
                  <a:schemeClr val="accent2"/>
                </a:solidFill>
              </a:rPr>
              <a:t>binlog</a:t>
            </a:r>
            <a:r>
              <a:rPr lang="en-GB" sz="1400" dirty="0">
                <a:solidFill>
                  <a:schemeClr val="accent2"/>
                </a:solidFill>
              </a:rPr>
              <a:t>-connector-java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shyiko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</a:t>
            </a:r>
            <a:r>
              <a:rPr lang="en-GB" sz="1400" dirty="0" err="1">
                <a:solidFill>
                  <a:schemeClr val="bg2"/>
                </a:solidFill>
              </a:rPr>
              <a:t>binlog</a:t>
            </a:r>
            <a:r>
              <a:rPr lang="en-GB" sz="1400" dirty="0">
                <a:solidFill>
                  <a:schemeClr val="bg2"/>
                </a:solidFill>
              </a:rPr>
              <a:t>-connector-java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oltp-cdc-olap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xmlking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nifi</a:t>
            </a:r>
            <a:r>
              <a:rPr lang="en-GB" sz="1400" dirty="0">
                <a:solidFill>
                  <a:schemeClr val="bg2"/>
                </a:solidFill>
              </a:rPr>
              <a:t>-examples/tree/master/</a:t>
            </a:r>
            <a:r>
              <a:rPr lang="en-GB" sz="1400" dirty="0" err="1">
                <a:solidFill>
                  <a:schemeClr val="bg2"/>
                </a:solidFill>
              </a:rPr>
              <a:t>oltp-cdc-olap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>
                <a:solidFill>
                  <a:schemeClr val="accent2"/>
                </a:solidFill>
              </a:rPr>
              <a:t>Open Replicator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code.google.com</a:t>
            </a:r>
            <a:r>
              <a:rPr lang="en-GB" sz="1400" dirty="0">
                <a:solidFill>
                  <a:schemeClr val="bg2"/>
                </a:solidFill>
              </a:rPr>
              <a:t>/p/open-replicator/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Canal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alibaba</a:t>
            </a:r>
            <a:r>
              <a:rPr lang="en-GB" sz="1400" dirty="0">
                <a:solidFill>
                  <a:schemeClr val="bg2"/>
                </a:solidFill>
              </a:rPr>
              <a:t>/canal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python-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-replication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noplay</a:t>
            </a:r>
            <a:r>
              <a:rPr lang="en-GB" sz="1400" dirty="0">
                <a:solidFill>
                  <a:schemeClr val="bg2"/>
                </a:solidFill>
              </a:rPr>
              <a:t>/python-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-replication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recordbus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pyr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recordbus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>
                <a:solidFill>
                  <a:schemeClr val="accent2"/>
                </a:solidFill>
              </a:rPr>
              <a:t>Tungsten Replicator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continuent</a:t>
            </a:r>
            <a:r>
              <a:rPr lang="en-GB" sz="1400" dirty="0">
                <a:solidFill>
                  <a:schemeClr val="bg2"/>
                </a:solidFill>
              </a:rPr>
              <a:t>/tungsten-replicator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wombat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/TiVo/wombat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kafka</a:t>
            </a:r>
            <a:r>
              <a:rPr lang="en-GB" sz="1400" dirty="0">
                <a:solidFill>
                  <a:schemeClr val="accent2"/>
                </a:solidFill>
              </a:rPr>
              <a:t>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-connector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wushujames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kafka</a:t>
            </a:r>
            <a:r>
              <a:rPr lang="en-GB" sz="1400" dirty="0">
                <a:solidFill>
                  <a:schemeClr val="bg2"/>
                </a:solidFill>
              </a:rPr>
              <a:t>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-connector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php-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-replication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krowinski</a:t>
            </a:r>
            <a:r>
              <a:rPr lang="en-GB" sz="1400" dirty="0">
                <a:solidFill>
                  <a:schemeClr val="bg2"/>
                </a:solidFill>
              </a:rPr>
              <a:t>/php-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-replication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StreamSets</a:t>
            </a:r>
            <a:r>
              <a:rPr lang="en-GB" sz="1400" dirty="0">
                <a:solidFill>
                  <a:schemeClr val="accent2"/>
                </a:solidFill>
              </a:rPr>
              <a:t> Data Collector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streamsets.com</a:t>
            </a:r>
            <a:r>
              <a:rPr lang="en-GB" sz="1400" dirty="0">
                <a:solidFill>
                  <a:schemeClr val="bg2"/>
                </a:solidFill>
              </a:rPr>
              <a:t>/products/</a:t>
            </a:r>
            <a:r>
              <a:rPr lang="en-GB" sz="1400" dirty="0" err="1">
                <a:solidFill>
                  <a:schemeClr val="bg2"/>
                </a:solidFill>
              </a:rPr>
              <a:t>sdc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</a:p>
          <a:p>
            <a:endParaRPr lang="en-GB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Turning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 in DB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Microservices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Communication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Strangler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 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 alternative for </a:t>
            </a:r>
            <a:r>
              <a:rPr lang="en-US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created by Netflix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 </a:t>
            </a:r>
            <a:r>
              <a:rPr lang="en-US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opensourced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yet, but should be in 2020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Some features: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Dumps can be taken anytime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locks on tables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Designed to perform Snapshots quite often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info: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>
                <a:hlinkClick r:id="rId2"/>
              </a:rPr>
              <a:t>https://netflixtechblog.com/dblog-a-generic-change-data-capture-framework-69351fb9099b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player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the market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DBLog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9513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ter, outdoor, airplane, building&#10;&#10;Description automatically generated">
            <a:extLst>
              <a:ext uri="{FF2B5EF4-FFF2-40B4-BE49-F238E27FC236}">
                <a16:creationId xmlns:a16="http://schemas.microsoft.com/office/drawing/2014/main" id="{7419CD3B-9B75-014B-BB8D-179EC8BC2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84" b="38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Architecture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Concepts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Based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</a:t>
            </a:r>
          </a:p>
        </p:txBody>
      </p:sp>
    </p:spTree>
    <p:extLst>
      <p:ext uri="{BB962C8B-B14F-4D97-AF65-F5344CB8AC3E}">
        <p14:creationId xmlns:p14="http://schemas.microsoft.com/office/powerpoint/2010/main" val="3535338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517185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963" y="3203296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439363" y="3660496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606240" y="3156473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Legacy App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111204" y="3139634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944326" y="3660495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583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3941" y="2404643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58341" y="2861843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25218" y="2357820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Legacy App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30182" y="2340981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63304" y="2861842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272A8-79D7-114B-85F3-BA1810C27B67}"/>
              </a:ext>
            </a:extLst>
          </p:cNvPr>
          <p:cNvCxnSpPr>
            <a:cxnSpLocks/>
          </p:cNvCxnSpPr>
          <p:nvPr/>
        </p:nvCxnSpPr>
        <p:spPr>
          <a:xfrm>
            <a:off x="9896354" y="3382702"/>
            <a:ext cx="26043" cy="109645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B69E7F-DC5D-C34A-8352-DCFA1C94A14E}"/>
              </a:ext>
            </a:extLst>
          </p:cNvPr>
          <p:cNvSpPr/>
          <p:nvPr/>
        </p:nvSpPr>
        <p:spPr>
          <a:xfrm>
            <a:off x="8926974" y="4495997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24BFCB12-E5B1-1440-B28A-087B3A83F8BD}"/>
              </a:ext>
            </a:extLst>
          </p:cNvPr>
          <p:cNvSpPr/>
          <p:nvPr/>
        </p:nvSpPr>
        <p:spPr>
          <a:xfrm rot="16200000">
            <a:off x="5306511" y="347429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61495D2-C7CE-7E4C-966D-E53F4C2A5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218" y="4533309"/>
            <a:ext cx="433128" cy="7008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90D233-CAAA-ED43-8E4A-71E3B6F8C0A6}"/>
              </a:ext>
            </a:extLst>
          </p:cNvPr>
          <p:cNvCxnSpPr>
            <a:cxnSpLocks/>
            <a:stCxn id="11" idx="1"/>
            <a:endCxn id="14" idx="3"/>
          </p:cNvCxnSpPr>
          <p:nvPr/>
        </p:nvCxnSpPr>
        <p:spPr>
          <a:xfrm flipH="1" flipV="1">
            <a:off x="7103721" y="4883748"/>
            <a:ext cx="1823253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n 18">
            <a:extLst>
              <a:ext uri="{FF2B5EF4-FFF2-40B4-BE49-F238E27FC236}">
                <a16:creationId xmlns:a16="http://schemas.microsoft.com/office/drawing/2014/main" id="{9C10E113-686F-CE43-B214-A41821E467F5}"/>
              </a:ext>
            </a:extLst>
          </p:cNvPr>
          <p:cNvSpPr/>
          <p:nvPr/>
        </p:nvSpPr>
        <p:spPr>
          <a:xfrm>
            <a:off x="781293" y="436288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ElasticSearch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2C6A3A-45F5-0145-8279-FC8ABD2923B6}"/>
              </a:ext>
            </a:extLst>
          </p:cNvPr>
          <p:cNvCxnSpPr>
            <a:cxnSpLocks/>
          </p:cNvCxnSpPr>
          <p:nvPr/>
        </p:nvCxnSpPr>
        <p:spPr>
          <a:xfrm flipH="1" flipV="1">
            <a:off x="2461551" y="4880084"/>
            <a:ext cx="1823253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0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Microservices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Communication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37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5615" y="320935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Synchronization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0015" y="366655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06892" y="316252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1856" y="314569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37388" y="322619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44978" y="366655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24487" y="327511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09CD952C-1255-4E46-809C-9C1D4754E70E}"/>
              </a:ext>
            </a:extLst>
          </p:cNvPr>
          <p:cNvSpPr/>
          <p:nvPr/>
        </p:nvSpPr>
        <p:spPr>
          <a:xfrm>
            <a:off x="9018608" y="4767194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ElasticSearch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851730" y="3849892"/>
            <a:ext cx="2166878" cy="143816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76A46D-1B27-DF49-89C5-1DBE05603739}"/>
              </a:ext>
            </a:extLst>
          </p:cNvPr>
          <p:cNvSpPr txBox="1"/>
          <p:nvPr/>
        </p:nvSpPr>
        <p:spPr>
          <a:xfrm>
            <a:off x="7624486" y="4767194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330225A1-27E8-8642-A700-8CC3C51A6B6B}"/>
              </a:ext>
            </a:extLst>
          </p:cNvPr>
          <p:cNvSpPr/>
          <p:nvPr/>
        </p:nvSpPr>
        <p:spPr>
          <a:xfrm>
            <a:off x="9011856" y="1586648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59ABD4-C0C8-5D4A-B9B6-EADE3BD83FC5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6851730" y="2107509"/>
            <a:ext cx="2160126" cy="135913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674B58-66BB-8547-8401-83C1D31D7770}"/>
              </a:ext>
            </a:extLst>
          </p:cNvPr>
          <p:cNvSpPr txBox="1"/>
          <p:nvPr/>
        </p:nvSpPr>
        <p:spPr>
          <a:xfrm>
            <a:off x="7624485" y="227272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E0C-1538-F548-91F1-92AB7965F3D9}"/>
              </a:ext>
            </a:extLst>
          </p:cNvPr>
          <p:cNvSpPr txBox="1"/>
          <p:nvPr/>
        </p:nvSpPr>
        <p:spPr>
          <a:xfrm>
            <a:off x="4679027" y="5547305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BAD DESIGN</a:t>
            </a:r>
          </a:p>
        </p:txBody>
      </p:sp>
    </p:spTree>
    <p:extLst>
      <p:ext uri="{BB962C8B-B14F-4D97-AF65-F5344CB8AC3E}">
        <p14:creationId xmlns:p14="http://schemas.microsoft.com/office/powerpoint/2010/main" val="3209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 animBg="1"/>
      <p:bldP spid="29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367" y="176697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Synchronization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6767" y="222417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13644" y="172014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8608" y="170331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44140" y="178381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51730" y="222417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31239" y="183273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09CD952C-1255-4E46-809C-9C1D4754E70E}"/>
              </a:ext>
            </a:extLst>
          </p:cNvPr>
          <p:cNvSpPr/>
          <p:nvPr/>
        </p:nvSpPr>
        <p:spPr>
          <a:xfrm>
            <a:off x="1049438" y="522755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Audit DB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stCxn id="12" idx="3"/>
            <a:endCxn id="31" idx="0"/>
          </p:cNvCxnSpPr>
          <p:nvPr/>
        </p:nvCxnSpPr>
        <p:spPr>
          <a:xfrm>
            <a:off x="9858737" y="2745031"/>
            <a:ext cx="26043" cy="109645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330225A1-27E8-8642-A700-8CC3C51A6B6B}"/>
              </a:ext>
            </a:extLst>
          </p:cNvPr>
          <p:cNvSpPr/>
          <p:nvPr/>
        </p:nvSpPr>
        <p:spPr>
          <a:xfrm>
            <a:off x="8889357" y="522755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8FEE2FA-9059-C843-8722-DDB59D26A068}"/>
              </a:ext>
            </a:extLst>
          </p:cNvPr>
          <p:cNvSpPr/>
          <p:nvPr/>
        </p:nvSpPr>
        <p:spPr>
          <a:xfrm>
            <a:off x="8889357" y="3841486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8FA2E74A-34A5-274C-AD31-9603DBC536F8}"/>
              </a:ext>
            </a:extLst>
          </p:cNvPr>
          <p:cNvSpPr/>
          <p:nvPr/>
        </p:nvSpPr>
        <p:spPr>
          <a:xfrm rot="16200000">
            <a:off x="5331119" y="281978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965F9D-C4FC-0F40-87A2-19D68CA14660}"/>
              </a:ext>
            </a:extLst>
          </p:cNvPr>
          <p:cNvCxnSpPr>
            <a:cxnSpLocks/>
            <a:stCxn id="31" idx="1"/>
            <a:endCxn id="39" idx="3"/>
          </p:cNvCxnSpPr>
          <p:nvPr/>
        </p:nvCxnSpPr>
        <p:spPr>
          <a:xfrm flipH="1">
            <a:off x="7128329" y="4229238"/>
            <a:ext cx="17610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D4E339F-1A68-E646-A8FA-1A2515D9E64A}"/>
              </a:ext>
            </a:extLst>
          </p:cNvPr>
          <p:cNvSpPr txBox="1"/>
          <p:nvPr/>
        </p:nvSpPr>
        <p:spPr>
          <a:xfrm>
            <a:off x="10046825" y="318303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3236AB0-7913-6940-9A58-F5EC05D2056F}"/>
              </a:ext>
            </a:extLst>
          </p:cNvPr>
          <p:cNvSpPr/>
          <p:nvPr/>
        </p:nvSpPr>
        <p:spPr>
          <a:xfrm>
            <a:off x="6096000" y="5317871"/>
            <a:ext cx="1725338" cy="82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Service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39DD607-F0CD-2742-AD64-73D47E19BCF6}"/>
              </a:ext>
            </a:extLst>
          </p:cNvPr>
          <p:cNvSpPr/>
          <p:nvPr/>
        </p:nvSpPr>
        <p:spPr>
          <a:xfrm>
            <a:off x="3713827" y="5337075"/>
            <a:ext cx="1725338" cy="82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Kafka Connect</a:t>
            </a:r>
            <a:br>
              <a:rPr lang="en-GB" dirty="0"/>
            </a:br>
            <a:r>
              <a:rPr lang="en-GB" dirty="0"/>
              <a:t>Sink Connector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93C68D-17A5-F54F-9E04-178801B58FE9}"/>
              </a:ext>
            </a:extLst>
          </p:cNvPr>
          <p:cNvCxnSpPr>
            <a:cxnSpLocks/>
            <a:stCxn id="39" idx="2"/>
            <a:endCxn id="49" idx="0"/>
          </p:cNvCxnSpPr>
          <p:nvPr/>
        </p:nvCxnSpPr>
        <p:spPr>
          <a:xfrm flipH="1">
            <a:off x="4576496" y="4616991"/>
            <a:ext cx="1142375" cy="7200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6E908A-9AD0-1B47-BA21-5812427CCCE7}"/>
              </a:ext>
            </a:extLst>
          </p:cNvPr>
          <p:cNvCxnSpPr>
            <a:cxnSpLocks/>
            <a:stCxn id="39" idx="2"/>
            <a:endCxn id="48" idx="0"/>
          </p:cNvCxnSpPr>
          <p:nvPr/>
        </p:nvCxnSpPr>
        <p:spPr>
          <a:xfrm>
            <a:off x="5718871" y="4616991"/>
            <a:ext cx="1239798" cy="7008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1C9BA6-15A4-734A-B8A5-CE93D3AF10BF}"/>
              </a:ext>
            </a:extLst>
          </p:cNvPr>
          <p:cNvCxnSpPr>
            <a:cxnSpLocks/>
            <a:stCxn id="49" idx="1"/>
            <a:endCxn id="21" idx="4"/>
          </p:cNvCxnSpPr>
          <p:nvPr/>
        </p:nvCxnSpPr>
        <p:spPr>
          <a:xfrm flipH="1">
            <a:off x="2729696" y="5748417"/>
            <a:ext cx="984131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F6B0963-59C2-0F40-9ED4-FC787ABD51CD}"/>
              </a:ext>
            </a:extLst>
          </p:cNvPr>
          <p:cNvCxnSpPr>
            <a:cxnSpLocks/>
            <a:stCxn id="48" idx="3"/>
            <a:endCxn id="25" idx="2"/>
          </p:cNvCxnSpPr>
          <p:nvPr/>
        </p:nvCxnSpPr>
        <p:spPr>
          <a:xfrm>
            <a:off x="7821338" y="5729213"/>
            <a:ext cx="1068019" cy="1920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156712-376A-A141-B3AB-B4FEFE51E9F6}"/>
              </a:ext>
            </a:extLst>
          </p:cNvPr>
          <p:cNvSpPr txBox="1"/>
          <p:nvPr/>
        </p:nvSpPr>
        <p:spPr>
          <a:xfrm>
            <a:off x="7350873" y="3740984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121F39-B75E-9C43-8A0B-68F918F44BF3}"/>
              </a:ext>
            </a:extLst>
          </p:cNvPr>
          <p:cNvSpPr txBox="1"/>
          <p:nvPr/>
        </p:nvSpPr>
        <p:spPr>
          <a:xfrm>
            <a:off x="3394799" y="481734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CC2D45-123E-A34E-BAB1-B165DDC394E5}"/>
              </a:ext>
            </a:extLst>
          </p:cNvPr>
          <p:cNvSpPr txBox="1"/>
          <p:nvPr/>
        </p:nvSpPr>
        <p:spPr>
          <a:xfrm>
            <a:off x="6789245" y="481734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C260C3B9-B281-414A-BD9C-8F1C4777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96" y="3878799"/>
            <a:ext cx="433128" cy="700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188E0CA-04E7-6947-BF72-56C926AFBE00}"/>
              </a:ext>
            </a:extLst>
          </p:cNvPr>
          <p:cNvSpPr txBox="1"/>
          <p:nvPr/>
        </p:nvSpPr>
        <p:spPr>
          <a:xfrm>
            <a:off x="112341" y="3225631"/>
            <a:ext cx="4468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Propagate data between different </a:t>
            </a:r>
          </a:p>
          <a:p>
            <a:r>
              <a:rPr lang="en-GB" sz="2400" dirty="0">
                <a:solidFill>
                  <a:schemeClr val="bg1"/>
                </a:solidFill>
              </a:rPr>
              <a:t>services without coupling</a:t>
            </a:r>
          </a:p>
        </p:txBody>
      </p:sp>
    </p:spTree>
    <p:extLst>
      <p:ext uri="{BB962C8B-B14F-4D97-AF65-F5344CB8AC3E}">
        <p14:creationId xmlns:p14="http://schemas.microsoft.com/office/powerpoint/2010/main" val="264112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64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Problem: service needs to update the database </a:t>
            </a:r>
            <a:r>
              <a:rPr lang="en-GB" b="1" dirty="0">
                <a:solidFill>
                  <a:schemeClr val="bg1"/>
                </a:solidFill>
              </a:rPr>
              <a:t>and</a:t>
            </a:r>
            <a:r>
              <a:rPr lang="en-GB" dirty="0">
                <a:solidFill>
                  <a:schemeClr val="bg1"/>
                </a:solidFill>
              </a:rPr>
              <a:t> send messages/events and preserve the consistency of data</a:t>
            </a:r>
          </a:p>
          <a:p>
            <a:r>
              <a:rPr lang="en-GB" dirty="0">
                <a:solidFill>
                  <a:schemeClr val="bg1"/>
                </a:solidFill>
              </a:rPr>
              <a:t>Extra table in DB is created - Outbox</a:t>
            </a:r>
          </a:p>
          <a:p>
            <a:r>
              <a:rPr lang="en-GB" dirty="0">
                <a:solidFill>
                  <a:schemeClr val="bg1"/>
                </a:solidFill>
              </a:rPr>
              <a:t>Insert into both tables – Outbox and desired is in single transaction</a:t>
            </a:r>
          </a:p>
          <a:p>
            <a:r>
              <a:rPr lang="en-GB" dirty="0">
                <a:solidFill>
                  <a:schemeClr val="bg1"/>
                </a:solidFill>
              </a:rPr>
              <a:t>The outbox pattern is a great way for propagating data amongst different microservices.</a:t>
            </a:r>
          </a:p>
          <a:p>
            <a:r>
              <a:rPr lang="en-GB" dirty="0">
                <a:solidFill>
                  <a:schemeClr val="bg1"/>
                </a:solidFill>
              </a:rPr>
              <a:t>By only modifying a single resource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Outbox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9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</a:t>
            </a:r>
            <a:endParaRPr lang="pl-PL" sz="5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367" y="176697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6767" y="222417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13644" y="172014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8608" y="170331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44140" y="178381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51730" y="222417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31239" y="183273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stCxn id="12" idx="3"/>
            <a:endCxn id="31" idx="0"/>
          </p:cNvCxnSpPr>
          <p:nvPr/>
        </p:nvCxnSpPr>
        <p:spPr>
          <a:xfrm>
            <a:off x="9858737" y="2745031"/>
            <a:ext cx="0" cy="143349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8FEE2FA-9059-C843-8722-DDB59D26A068}"/>
              </a:ext>
            </a:extLst>
          </p:cNvPr>
          <p:cNvSpPr/>
          <p:nvPr/>
        </p:nvSpPr>
        <p:spPr>
          <a:xfrm>
            <a:off x="8863314" y="4178522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8FA2E74A-34A5-274C-AD31-9603DBC536F8}"/>
              </a:ext>
            </a:extLst>
          </p:cNvPr>
          <p:cNvSpPr/>
          <p:nvPr/>
        </p:nvSpPr>
        <p:spPr>
          <a:xfrm rot="16200000">
            <a:off x="5294936" y="317022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965F9D-C4FC-0F40-87A2-19D68CA14660}"/>
              </a:ext>
            </a:extLst>
          </p:cNvPr>
          <p:cNvCxnSpPr>
            <a:cxnSpLocks/>
          </p:cNvCxnSpPr>
          <p:nvPr/>
        </p:nvCxnSpPr>
        <p:spPr>
          <a:xfrm flipH="1">
            <a:off x="7087140" y="4498810"/>
            <a:ext cx="1771168" cy="1340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39DD607-F0CD-2742-AD64-73D47E19BCF6}"/>
              </a:ext>
            </a:extLst>
          </p:cNvPr>
          <p:cNvSpPr/>
          <p:nvPr/>
        </p:nvSpPr>
        <p:spPr>
          <a:xfrm>
            <a:off x="926158" y="3214856"/>
            <a:ext cx="1899573" cy="1114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Notification service</a:t>
            </a:r>
          </a:p>
        </p:txBody>
      </p:sp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C260C3B9-B281-414A-BD9C-8F1C4777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22" y="4229237"/>
            <a:ext cx="433128" cy="70088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9CDD40-81F2-2643-9EF0-4C13EE7BA8AE}"/>
              </a:ext>
            </a:extLst>
          </p:cNvPr>
          <p:cNvCxnSpPr>
            <a:cxnSpLocks/>
            <a:endCxn id="49" idx="3"/>
          </p:cNvCxnSpPr>
          <p:nvPr/>
        </p:nvCxnSpPr>
        <p:spPr>
          <a:xfrm flipH="1" flipV="1">
            <a:off x="2825731" y="3772070"/>
            <a:ext cx="1483681" cy="45716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4F9F59-9821-7548-85EA-D0B409D0E2FD}"/>
              </a:ext>
            </a:extLst>
          </p:cNvPr>
          <p:cNvCxnSpPr>
            <a:cxnSpLocks/>
            <a:stCxn id="49" idx="0"/>
            <a:endCxn id="4" idx="2"/>
          </p:cNvCxnSpPr>
          <p:nvPr/>
        </p:nvCxnSpPr>
        <p:spPr>
          <a:xfrm flipV="1">
            <a:off x="1875945" y="2681372"/>
            <a:ext cx="13622" cy="5334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ABA0F2-3C96-B349-AEB5-94B809E6EAA4}"/>
              </a:ext>
            </a:extLst>
          </p:cNvPr>
          <p:cNvSpPr txBox="1"/>
          <p:nvPr/>
        </p:nvSpPr>
        <p:spPr>
          <a:xfrm>
            <a:off x="10672" y="2715674"/>
            <a:ext cx="1865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“Your Account has been created”</a:t>
            </a: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0D9E7F0D-D667-4F49-A3AB-E452B8A67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968533"/>
              </p:ext>
            </p:extLst>
          </p:nvPr>
        </p:nvGraphicFramePr>
        <p:xfrm>
          <a:off x="8707699" y="269819"/>
          <a:ext cx="11510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038">
                  <a:extLst>
                    <a:ext uri="{9D8B030D-6E8A-4147-A177-3AD203B41FA5}">
                      <a16:colId xmlns:a16="http://schemas.microsoft.com/office/drawing/2014/main" val="2844596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79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30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6467"/>
                  </a:ext>
                </a:extLst>
              </a:tr>
            </a:tbl>
          </a:graphicData>
        </a:graphic>
      </p:graphicFrame>
      <p:graphicFrame>
        <p:nvGraphicFramePr>
          <p:cNvPr id="51" name="Table 33">
            <a:extLst>
              <a:ext uri="{FF2B5EF4-FFF2-40B4-BE49-F238E27FC236}">
                <a16:creationId xmlns:a16="http://schemas.microsoft.com/office/drawing/2014/main" id="{23140228-6D95-6E40-9A76-421A95C5B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155808"/>
              </p:ext>
            </p:extLst>
          </p:nvPr>
        </p:nvGraphicFramePr>
        <p:xfrm>
          <a:off x="10144435" y="284995"/>
          <a:ext cx="11510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038">
                  <a:extLst>
                    <a:ext uri="{9D8B030D-6E8A-4147-A177-3AD203B41FA5}">
                      <a16:colId xmlns:a16="http://schemas.microsoft.com/office/drawing/2014/main" val="2844596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79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30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6467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304A0191-8C6F-4F46-A29F-FCE56FCA9796}"/>
              </a:ext>
            </a:extLst>
          </p:cNvPr>
          <p:cNvSpPr/>
          <p:nvPr/>
        </p:nvSpPr>
        <p:spPr>
          <a:xfrm>
            <a:off x="5034987" y="4311883"/>
            <a:ext cx="1816743" cy="254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600ED6-3267-664B-86B8-52C8A8A03E25}"/>
              </a:ext>
            </a:extLst>
          </p:cNvPr>
          <p:cNvSpPr/>
          <p:nvPr/>
        </p:nvSpPr>
        <p:spPr>
          <a:xfrm>
            <a:off x="5034987" y="4639657"/>
            <a:ext cx="1816743" cy="254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435BF6-792A-084A-8DBF-84FB5EED93F7}"/>
              </a:ext>
            </a:extLst>
          </p:cNvPr>
          <p:cNvSpPr txBox="1"/>
          <p:nvPr/>
        </p:nvSpPr>
        <p:spPr>
          <a:xfrm>
            <a:off x="5348694" y="4602357"/>
            <a:ext cx="104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User Events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E5AD4C-64BE-8540-8D3C-8D10637DEEB2}"/>
              </a:ext>
            </a:extLst>
          </p:cNvPr>
          <p:cNvSpPr txBox="1"/>
          <p:nvPr/>
        </p:nvSpPr>
        <p:spPr>
          <a:xfrm>
            <a:off x="5177660" y="4271902"/>
            <a:ext cx="15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Notification Events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743286-CFA6-934E-908C-B59D91B5BA1B}"/>
              </a:ext>
            </a:extLst>
          </p:cNvPr>
          <p:cNvCxnSpPr>
            <a:cxnSpLocks/>
          </p:cNvCxnSpPr>
          <p:nvPr/>
        </p:nvCxnSpPr>
        <p:spPr>
          <a:xfrm>
            <a:off x="10034286" y="2745030"/>
            <a:ext cx="0" cy="143349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A39EA4-6224-6246-9F97-E518423F4FC1}"/>
              </a:ext>
            </a:extLst>
          </p:cNvPr>
          <p:cNvCxnSpPr>
            <a:cxnSpLocks/>
          </p:cNvCxnSpPr>
          <p:nvPr/>
        </p:nvCxnSpPr>
        <p:spPr>
          <a:xfrm flipH="1">
            <a:off x="7092147" y="4719419"/>
            <a:ext cx="1766161" cy="94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n 61">
            <a:extLst>
              <a:ext uri="{FF2B5EF4-FFF2-40B4-BE49-F238E27FC236}">
                <a16:creationId xmlns:a16="http://schemas.microsoft.com/office/drawing/2014/main" id="{F5C92A9F-76F9-984B-89FC-584CEA115D95}"/>
              </a:ext>
            </a:extLst>
          </p:cNvPr>
          <p:cNvSpPr/>
          <p:nvPr/>
        </p:nvSpPr>
        <p:spPr>
          <a:xfrm>
            <a:off x="3696226" y="5659293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74E0104-21B8-A54E-8398-8206A46B9003}"/>
              </a:ext>
            </a:extLst>
          </p:cNvPr>
          <p:cNvSpPr/>
          <p:nvPr/>
        </p:nvSpPr>
        <p:spPr>
          <a:xfrm>
            <a:off x="926157" y="5357471"/>
            <a:ext cx="1899573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Service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B5AA97C-D113-6A41-9A20-34315A65FEAD}"/>
              </a:ext>
            </a:extLst>
          </p:cNvPr>
          <p:cNvCxnSpPr>
            <a:cxnSpLocks/>
            <a:stCxn id="63" idx="3"/>
            <a:endCxn id="62" idx="2"/>
          </p:cNvCxnSpPr>
          <p:nvPr/>
        </p:nvCxnSpPr>
        <p:spPr>
          <a:xfrm>
            <a:off x="2825730" y="5878332"/>
            <a:ext cx="870496" cy="30182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A45EE7-DC3C-494D-B287-FA28C6B4129B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2825730" y="4860718"/>
            <a:ext cx="1480170" cy="101761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37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lant in a forest&#10;&#10;Description automatically generated">
            <a:extLst>
              <a:ext uri="{FF2B5EF4-FFF2-40B4-BE49-F238E27FC236}">
                <a16:creationId xmlns:a16="http://schemas.microsoft.com/office/drawing/2014/main" id="{008237F9-3079-BF47-A4DF-894F49953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4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Strangler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71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Way of migrating a legacy system incrementally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 Gateway as the entry to the system – router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by Step (like strangler fig) remove old components to new architecture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Great pattern for huge legacy projects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legacy and microservices have to run side by side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same data might be modified by both systems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Strangler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5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7019B8-E30B-8248-8E53-1F2A1C566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93" y="1989445"/>
            <a:ext cx="11839214" cy="355823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Strangler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C78ED-4086-EC43-91A9-EC15E36D638F}"/>
              </a:ext>
            </a:extLst>
          </p:cNvPr>
          <p:cNvSpPr txBox="1"/>
          <p:nvPr/>
        </p:nvSpPr>
        <p:spPr>
          <a:xfrm>
            <a:off x="176393" y="6123543"/>
            <a:ext cx="762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https://docs.microsoft.com/pl-pl/azure/architecture/patterns/strangler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375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42954D65-F7D1-D240-AAFE-0C6B608A2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48" y="207710"/>
            <a:ext cx="3174903" cy="644258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C6AA3887-0CD4-7647-B1F2-82D78E61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57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0A03E4B-E9B8-BC43-902D-8F4C38EFF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472" y="473627"/>
            <a:ext cx="6583056" cy="5910745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A9B9FA2-2C62-E046-B2B4-D5DF005D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54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01D7E-3319-864C-A96D-CE83DBAA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02" y="365125"/>
            <a:ext cx="6807106" cy="609407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49F3A-A290-374C-96C6-9F88817A6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981916-9B14-FA4F-8C4B-1DE9819B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006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B7B85757-F40A-3549-8FDF-6E4ABF9DB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Challenges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1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MySQL – not all DELETE events are visible in CDC – 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link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LogCompaction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Kafka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Blocking write traffic by locking tables. 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 ability to trigger dumps on demand. 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Stopping log event processing while processing a dump.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13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old, sitting, sink&#10;&#10;Description automatically generated">
            <a:extLst>
              <a:ext uri="{FF2B5EF4-FFF2-40B4-BE49-F238E27FC236}">
                <a16:creationId xmlns:a16="http://schemas.microsoft.com/office/drawing/2014/main" id="{B40DB5FA-379B-574C-B9FC-0CD9E99B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12" b="49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Change Data Capture</a:t>
            </a:r>
          </a:p>
        </p:txBody>
      </p:sp>
    </p:spTree>
    <p:extLst>
      <p:ext uri="{BB962C8B-B14F-4D97-AF65-F5344CB8AC3E}">
        <p14:creationId xmlns:p14="http://schemas.microsoft.com/office/powerpoint/2010/main" val="3883834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concept is very easy to grasp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enables features like: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Reactive/Streaming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Auditing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Decouples services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most mature framework on the market, but have a look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DBLog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6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000" b="1" dirty="0">
              <a:solidFill>
                <a:schemeClr val="bg2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000" b="1" dirty="0">
                <a:solidFill>
                  <a:schemeClr val="bg2"/>
                </a:solidFill>
              </a:rPr>
              <a:t>change data capture</a:t>
            </a:r>
            <a:r>
              <a:rPr lang="en-GB" sz="4000" dirty="0">
                <a:solidFill>
                  <a:schemeClr val="bg2"/>
                </a:solidFill>
              </a:rPr>
              <a:t> (</a:t>
            </a:r>
            <a:r>
              <a:rPr lang="en-GB" sz="4000" b="1" dirty="0">
                <a:solidFill>
                  <a:schemeClr val="bg2"/>
                </a:solidFill>
              </a:rPr>
              <a:t>CDC</a:t>
            </a:r>
            <a:r>
              <a:rPr lang="en-GB" sz="4000" dirty="0">
                <a:solidFill>
                  <a:schemeClr val="bg2"/>
                </a:solidFill>
              </a:rPr>
              <a:t>) is a set of software design patterns used to determine and track the data that has changed so that action can be taken using the changed data.</a:t>
            </a:r>
            <a:endParaRPr lang="en-US" sz="4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Trigger-based CDC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Query-based (polling) CDC 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Log-based (WAL, Redo logs, </a:t>
            </a:r>
            <a:r>
              <a:rPr lang="en-U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CDC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922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DBs provide trigger functions to performing user-defined actions once events, like insertions of data, occur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Trigger could copy records which have changed in a separate table used as an event queue</a:t>
            </a:r>
            <a:endParaRPr lang="en-GB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It requires recurring polling of the </a:t>
            </a:r>
            <a:r>
              <a:rPr lang="en-GB" i="1" dirty="0">
                <a:solidFill>
                  <a:schemeClr val="bg2"/>
                </a:solidFill>
              </a:rPr>
              <a:t>event</a:t>
            </a:r>
            <a:r>
              <a:rPr lang="en-GB" dirty="0">
                <a:solidFill>
                  <a:schemeClr val="bg2"/>
                </a:solidFill>
              </a:rPr>
              <a:t> table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Vendor-specific code for implementing trigger</a:t>
            </a:r>
            <a:endParaRPr lang="en-US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Trigger-based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60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Every X seconds we need to query DB to get changes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Slows down the DB due to often heavy queries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Requires recurrent polling of the table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Determining the difference between two data sets is a compute-heavy operation that makes frequent executions impossible</a:t>
            </a:r>
          </a:p>
          <a:p>
            <a:pPr>
              <a:buClr>
                <a:schemeClr val="accent1"/>
              </a:buClr>
            </a:pPr>
            <a:endParaRPr lang="en-US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Query-based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5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1536</Words>
  <Application>Microsoft Macintosh PowerPoint</Application>
  <PresentationFormat>Widescreen</PresentationFormat>
  <Paragraphs>292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Architecture Concepts Based on Change Data Capture</vt:lpstr>
      <vt:lpstr>whoami</vt:lpstr>
      <vt:lpstr>Agenda</vt:lpstr>
      <vt:lpstr>github.com/mateuszdyminski/cdc</vt:lpstr>
      <vt:lpstr>Change Data Capture</vt:lpstr>
      <vt:lpstr>Change Data Capture</vt:lpstr>
      <vt:lpstr>Types of Change Data Capture </vt:lpstr>
      <vt:lpstr>Trigger-based Change Data Capture </vt:lpstr>
      <vt:lpstr>Query-based Change Data Capture </vt:lpstr>
      <vt:lpstr>Log-based Change Data Capture </vt:lpstr>
      <vt:lpstr>SQL</vt:lpstr>
      <vt:lpstr>PowerPoint Presentation</vt:lpstr>
      <vt:lpstr>PowerPoint Presentation</vt:lpstr>
      <vt:lpstr>PowerPoint Presentation</vt:lpstr>
      <vt:lpstr>Turning on CDC in DB</vt:lpstr>
      <vt:lpstr>To allow CDC(log-based) in Postgres</vt:lpstr>
      <vt:lpstr>To allow CDC(log-based) in MySQL</vt:lpstr>
      <vt:lpstr>CDC on Cloud Providers</vt:lpstr>
      <vt:lpstr>Demo</vt:lpstr>
      <vt:lpstr>CDC Tooling</vt:lpstr>
      <vt:lpstr>Debezium</vt:lpstr>
      <vt:lpstr>Debezium – Server</vt:lpstr>
      <vt:lpstr>Debezium – Kafka Connect</vt:lpstr>
      <vt:lpstr>Debezium – Embedded</vt:lpstr>
      <vt:lpstr>Debezium – supported databases</vt:lpstr>
      <vt:lpstr>PowerPoint Presentation</vt:lpstr>
      <vt:lpstr>Kafka</vt:lpstr>
      <vt:lpstr>Debezium alternatives</vt:lpstr>
      <vt:lpstr>More alternatives - MySQL</vt:lpstr>
      <vt:lpstr>New player on the market - DBLog </vt:lpstr>
      <vt:lpstr>Architecture Concepts Based on CDC</vt:lpstr>
      <vt:lpstr>Streaming</vt:lpstr>
      <vt:lpstr>Streaming</vt:lpstr>
      <vt:lpstr>Streaming</vt:lpstr>
      <vt:lpstr>Microservices Communication</vt:lpstr>
      <vt:lpstr>Data Synchronization</vt:lpstr>
      <vt:lpstr>Data Synchronization</vt:lpstr>
      <vt:lpstr>Outbox pattern</vt:lpstr>
      <vt:lpstr>Outbox pattern</vt:lpstr>
      <vt:lpstr>Outbox Pattern</vt:lpstr>
      <vt:lpstr>Strangler pattern</vt:lpstr>
      <vt:lpstr>Strangler Pattern</vt:lpstr>
      <vt:lpstr>Strangler Pattern</vt:lpstr>
      <vt:lpstr>PowerPoint Presentation</vt:lpstr>
      <vt:lpstr>PowerPoint Presentation</vt:lpstr>
      <vt:lpstr>PowerPoint Presentation</vt:lpstr>
      <vt:lpstr>CDC Challenges</vt:lpstr>
      <vt:lpstr>Challenges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Concepts Based on Change Data Capture</dc:title>
  <dc:creator>Dyminski, Mateusz (Nokia - PL/Wroclaw)</dc:creator>
  <cp:lastModifiedBy>Dyminski, Mateusz (Nokia - PL/Wroclaw)</cp:lastModifiedBy>
  <cp:revision>11</cp:revision>
  <dcterms:created xsi:type="dcterms:W3CDTF">2020-09-15T23:33:47Z</dcterms:created>
  <dcterms:modified xsi:type="dcterms:W3CDTF">2020-09-16T01:01:01Z</dcterms:modified>
</cp:coreProperties>
</file>